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33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84" r:id="rId5"/>
    <p:sldId id="285" r:id="rId6"/>
    <p:sldId id="287" r:id="rId7"/>
    <p:sldId id="288" r:id="rId8"/>
    <p:sldId id="260" r:id="rId9"/>
    <p:sldId id="262" r:id="rId10"/>
    <p:sldId id="261" r:id="rId11"/>
    <p:sldId id="283" r:id="rId12"/>
    <p:sldId id="265" r:id="rId13"/>
    <p:sldId id="266" r:id="rId14"/>
    <p:sldId id="269" r:id="rId15"/>
    <p:sldId id="270" r:id="rId16"/>
    <p:sldId id="267" r:id="rId17"/>
    <p:sldId id="268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6" r:id="rId27"/>
    <p:sldId id="279" r:id="rId28"/>
    <p:sldId id="280" r:id="rId29"/>
    <p:sldId id="281" r:id="rId30"/>
    <p:sldId id="282" r:id="rId31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7356" autoAdjust="0"/>
  </p:normalViewPr>
  <p:slideViewPr>
    <p:cSldViewPr snapToObjects="1">
      <p:cViewPr varScale="1">
        <p:scale>
          <a:sx n="117" d="100"/>
          <a:sy n="117" d="100"/>
        </p:scale>
        <p:origin x="612" y="102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8/17/2015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17.8.2015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107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2274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22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359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967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690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878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54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400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7375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726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17.8.2015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17.8.2015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1600" spc="-150" dirty="0" smtClean="0"/>
              <a:t>ISSS2015 Berlin, Germany : August 2-7, 2015</a:t>
            </a:r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dirty="0"/>
              <a:t/>
            </a:r>
            <a:br>
              <a:rPr lang="fi-FI" sz="1600" dirty="0"/>
            </a:br>
            <a:r>
              <a:rPr lang="fi-FI" sz="1600" dirty="0" smtClean="0"/>
              <a:t>  </a:t>
            </a: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 smtClean="0"/>
              <a:t>PoSITeams</a:t>
            </a:r>
            <a:br>
              <a:rPr lang="fi-FI" sz="4000" dirty="0" smtClean="0"/>
            </a:br>
            <a:r>
              <a:rPr lang="fi-FI" sz="4000" dirty="0" smtClean="0"/>
              <a:t>Positive Systems Intelligent Teams</a:t>
            </a:r>
            <a:br>
              <a:rPr lang="fi-FI" sz="4000" dirty="0" smtClean="0"/>
            </a:br>
            <a:r>
              <a:rPr lang="en-GB" sz="2400" spc="-150" dirty="0"/>
              <a:t>an </a:t>
            </a:r>
            <a:r>
              <a:rPr lang="en-GB" sz="2400" spc="-150" dirty="0" smtClean="0"/>
              <a:t>Agent-Based </a:t>
            </a:r>
            <a:r>
              <a:rPr lang="en-GB" sz="2400" spc="-150" dirty="0"/>
              <a:t>Simulator </a:t>
            </a:r>
            <a:r>
              <a:rPr lang="en-GB" sz="2400" spc="-150" dirty="0" smtClean="0"/>
              <a:t>for Studying Group Behaviour</a:t>
            </a:r>
            <a:endParaRPr lang="fi-FI" sz="2400" spc="-1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7056014" cy="660000"/>
          </a:xfrm>
        </p:spPr>
        <p:txBody>
          <a:bodyPr/>
          <a:lstStyle/>
          <a:p>
            <a:r>
              <a:rPr lang="en-GB" dirty="0" smtClean="0"/>
              <a:t>Teemu Tiinanen, </a:t>
            </a:r>
            <a:r>
              <a:rPr lang="en-GB" dirty="0" err="1" smtClean="0"/>
              <a:t>Juha</a:t>
            </a:r>
            <a:r>
              <a:rPr lang="en-GB" dirty="0" smtClean="0"/>
              <a:t> </a:t>
            </a:r>
            <a:r>
              <a:rPr lang="en-GB" dirty="0" err="1" smtClean="0"/>
              <a:t>Törmänen</a:t>
            </a:r>
            <a:r>
              <a:rPr lang="en-GB" dirty="0" smtClean="0"/>
              <a:t>, </a:t>
            </a:r>
            <a:r>
              <a:rPr lang="en-GB" dirty="0" err="1" smtClean="0"/>
              <a:t>Raimo</a:t>
            </a:r>
            <a:r>
              <a:rPr lang="en-GB" dirty="0" smtClean="0"/>
              <a:t> P. </a:t>
            </a:r>
            <a:r>
              <a:rPr lang="en-GB" dirty="0" err="1" smtClean="0"/>
              <a:t>Hämäläinen</a:t>
            </a:r>
            <a:r>
              <a:rPr lang="en-GB" dirty="0" smtClean="0"/>
              <a:t>, and </a:t>
            </a:r>
            <a:r>
              <a:rPr lang="en-GB" dirty="0" err="1" smtClean="0"/>
              <a:t>Esa</a:t>
            </a:r>
            <a:r>
              <a:rPr lang="en-GB" dirty="0" smtClean="0"/>
              <a:t> Saarinen</a:t>
            </a:r>
          </a:p>
          <a:p>
            <a:r>
              <a:rPr lang="en-GB" dirty="0" smtClean="0"/>
              <a:t>Systems Analysis Laboratory, Aalto University, Finland</a:t>
            </a:r>
          </a:p>
        </p:txBody>
      </p:sp>
    </p:spTree>
    <p:extLst>
      <p:ext uri="{BB962C8B-B14F-4D97-AF65-F5344CB8AC3E}">
        <p14:creationId xmlns:p14="http://schemas.microsoft.com/office/powerpoint/2010/main" val="19014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Systems Intelligence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81" y="954284"/>
            <a:ext cx="2349237" cy="33353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2552215" y="4476048"/>
            <a:ext cx="40395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 dirty="0" smtClean="0"/>
              <a:t>http://systemsintelligence.aalto.fi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188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Emotional Contagion Model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: state variables of positivity </a:t>
                </a:r>
                <a:r>
                  <a:rPr lang="en-GB" sz="2400" dirty="0"/>
                  <a:t>and negativity of the </a:t>
                </a:r>
                <a:r>
                  <a:rPr lang="en-GB" sz="2400" dirty="0" smtClean="0"/>
                  <a:t>agent </a:t>
                </a:r>
                <a:r>
                  <a:rPr lang="en-GB" sz="2400" i="1" dirty="0" smtClean="0"/>
                  <a:t>j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Decay over time: old inputs become less significant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The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 defines agent’s interaction style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“Broaden”: high P/N increases connection strengths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“Build”: high P/N decreases the effects of negativity</a:t>
                </a:r>
                <a:endParaRPr lang="en-GB" sz="24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 rotWithShape="0">
                <a:blip r:embed="rId3"/>
                <a:stretch>
                  <a:fillRect l="-2155" t="-2925" r="-13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9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Emotional Contagion Model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469082" y="769269"/>
                <a:ext cx="8207374" cy="3828426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+(1−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𝑟𝑒𝑙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1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𝑟𝑒𝑙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18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 b="0" i="1" dirty="0" smtClean="0"/>
                  <a:t>P</a:t>
                </a:r>
                <a:r>
                  <a:rPr lang="en-GB" sz="1800" dirty="0" smtClean="0"/>
                  <a:t>, </a:t>
                </a:r>
                <a:r>
                  <a:rPr lang="en-GB" sz="1800" b="0" i="1" dirty="0" smtClean="0"/>
                  <a:t>N</a:t>
                </a:r>
                <a:r>
                  <a:rPr lang="en-GB" sz="1800" dirty="0" smtClean="0"/>
                  <a:t> positivity and negativity of the agent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800" b="1" dirty="0" smtClean="0"/>
                  <a:t> negativity/positivity bias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800" b="1" dirty="0" smtClean="0"/>
                  <a:t> emotional contagion strength between agents </a:t>
                </a:r>
                <a:r>
                  <a:rPr lang="en-GB" sz="1800" b="0" i="1" dirty="0" err="1" smtClean="0"/>
                  <a:t>i</a:t>
                </a:r>
                <a:r>
                  <a:rPr lang="en-GB" sz="1800" b="1" dirty="0" smtClean="0"/>
                  <a:t> and </a:t>
                </a:r>
                <a:r>
                  <a:rPr lang="en-GB" sz="1800" b="0" i="1" dirty="0" smtClean="0"/>
                  <a:t>j</a:t>
                </a:r>
                <a:r>
                  <a:rPr lang="en-GB" sz="1800" b="1" dirty="0" smtClean="0"/>
                  <a:t>, where</a:t>
                </a:r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800" dirty="0" smtClean="0"/>
                  <a:t> how strongly agent </a:t>
                </a:r>
                <a:r>
                  <a:rPr lang="en-GB" sz="1800" i="1" dirty="0" err="1" smtClean="0"/>
                  <a:t>i</a:t>
                </a:r>
                <a:r>
                  <a:rPr lang="en-GB" sz="1800" dirty="0" smtClean="0"/>
                  <a:t> expresses its level of emotion</a:t>
                </a:r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800" dirty="0" smtClean="0"/>
                  <a:t> social connection strength between agents </a:t>
                </a:r>
                <a:r>
                  <a:rPr lang="en-GB" sz="1800" i="1" dirty="0" err="1" smtClean="0"/>
                  <a:t>i</a:t>
                </a:r>
                <a:r>
                  <a:rPr lang="en-GB" sz="1800" dirty="0" smtClean="0"/>
                  <a:t> and </a:t>
                </a:r>
                <a:r>
                  <a:rPr lang="en-GB" sz="1800" i="1" dirty="0" smtClean="0"/>
                  <a:t>j</a:t>
                </a:r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800" i="1" dirty="0"/>
                  <a:t> </a:t>
                </a:r>
                <a:r>
                  <a:rPr lang="en-GB" sz="1800" dirty="0"/>
                  <a:t>how easily the emotions of agent j are aﬀected by the emotions of </a:t>
                </a:r>
                <a:r>
                  <a:rPr lang="en-GB" sz="1800" dirty="0" smtClean="0"/>
                  <a:t>others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19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p>
                    </m:sSubSup>
                    <m:r>
                      <a:rPr lang="en-GB" sz="1900" b="0" i="1" smtClean="0">
                        <a:latin typeface="Cambria Math" panose="02040503050406030204" pitchFamily="18" charset="0"/>
                      </a:rPr>
                      <m:t>=1−</m:t>
                    </m:r>
                    <m:sSubSup>
                      <m:sSubSupPr>
                        <m:ctrlPr>
                          <a:rPr lang="en-GB" sz="19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p>
                    </m:sSubSup>
                    <m:r>
                      <a:rPr lang="en-GB" sz="19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900" b="0" i="1" smtClean="0">
                        <a:latin typeface="Cambria Math" panose="02040503050406030204" pitchFamily="18" charset="0"/>
                      </a:rPr>
                      <m:t>/(</m:t>
                    </m:r>
                    <m:sSub>
                      <m:sSubPr>
                        <m:ctrlPr>
                          <a:rPr lang="en-GB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9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9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b="0" dirty="0" smtClean="0"/>
                  <a:t> </a:t>
                </a:r>
                <a:r>
                  <a:rPr lang="en-GB" sz="1800" dirty="0" smtClean="0"/>
                  <a:t>relative positivity/negativity</a:t>
                </a: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469082" y="769269"/>
                <a:ext cx="8207374" cy="3828426"/>
              </a:xfrm>
              <a:blipFill rotWithShape="0">
                <a:blip r:embed="rId3"/>
                <a:stretch>
                  <a:fillRect l="-1709" r="-1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27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Broaden-and-build extension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High P/N increases resilience towards negative events:</a:t>
                </a:r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𝑟𝑒𝑙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𝑀𝐼𝑁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𝑀𝐴𝑋</m:t>
                            </m:r>
                          </m:sup>
                        </m:sSubSup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𝑀𝐼𝑁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High P/N also increases connectivity, sociability and the feeling of </a:t>
                </a:r>
                <a:r>
                  <a:rPr lang="en-GB" dirty="0" smtClean="0"/>
                  <a:t>“oneness”:</a:t>
                </a:r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𝑟𝑒𝑙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𝑀𝐴𝑋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𝑀𝐼𝑁</m:t>
                            </m:r>
                          </m:sup>
                        </m:sSubSup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𝑀𝐼𝑁</m:t>
                        </m:r>
                      </m:sup>
                    </m:sSubSup>
                  </m:oMath>
                </a14:m>
                <a:endParaRPr lang="en-GB" dirty="0" smtClean="0"/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𝑟𝑒𝑙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𝑀𝐴𝑋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𝑀𝐼𝑁</m:t>
                            </m:r>
                          </m:sup>
                        </m:sSubSup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𝑀𝐼𝑁</m:t>
                        </m:r>
                      </m:sup>
                    </m:sSubSup>
                  </m:oMath>
                </a14:m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 rotWithShape="0">
                <a:blip r:embed="rId2"/>
                <a:stretch>
                  <a:fillRect l="-1857" t="-2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35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Interactive use of </a:t>
            </a:r>
            <a:r>
              <a:rPr lang="en-GB" dirty="0" err="1" smtClean="0"/>
              <a:t>PoSITeams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Agents and their connections can be added, removed and modiﬁed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The characteristics of an agent is adjusted </a:t>
                </a:r>
                <a:r>
                  <a:rPr lang="en-GB" dirty="0" smtClean="0"/>
                  <a:t>by:</a:t>
                </a:r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General positivity, P/N in the uninﬂuenced steady </a:t>
                </a:r>
                <a:r>
                  <a:rPr lang="en-GB" dirty="0" smtClean="0"/>
                  <a:t>state</a:t>
                </a:r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Extroversion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Emotional sensitivity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Negativity bias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b="0" dirty="0" smtClean="0"/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Social connection strengths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endParaRPr lang="en-GB" dirty="0" smtClean="0"/>
              </a:p>
              <a:p>
                <a:pPr marL="580500" lvl="1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 rotWithShape="0">
                <a:blip r:embed="rId2"/>
                <a:stretch>
                  <a:fillRect l="-1857" t="-2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12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Improving team behaviour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Simulator can suggest systems intelligent </a:t>
            </a:r>
            <a:r>
              <a:rPr lang="en-GB" dirty="0" smtClean="0"/>
              <a:t>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Optimization of agent and team </a:t>
            </a:r>
            <a:r>
              <a:rPr lang="en-GB" dirty="0" smtClean="0"/>
              <a:t>parameters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solution by simulated </a:t>
            </a:r>
            <a:r>
              <a:rPr lang="en-GB" dirty="0" smtClean="0"/>
              <a:t>annealing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user can add constraints to model </a:t>
            </a:r>
            <a:r>
              <a:rPr lang="en-GB" dirty="0" smtClean="0"/>
              <a:t>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Costs can be assigned to making a change in the behavioural </a:t>
            </a:r>
            <a:r>
              <a:rPr lang="en-GB" dirty="0" smtClean="0"/>
              <a:t>parameters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Reﬂects the human mental eﬀort of </a:t>
            </a:r>
            <a:r>
              <a:rPr lang="en-GB" dirty="0" smtClean="0"/>
              <a:t>change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11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iteams_anim4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384" y="80427"/>
            <a:ext cx="7461232" cy="5638866"/>
          </a:xfrm>
        </p:spPr>
      </p:pic>
    </p:spTree>
    <p:extLst>
      <p:ext uri="{BB962C8B-B14F-4D97-AF65-F5344CB8AC3E}">
        <p14:creationId xmlns:p14="http://schemas.microsoft.com/office/powerpoint/2010/main" val="16732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Using </a:t>
            </a:r>
            <a:r>
              <a:rPr lang="en-GB" dirty="0" err="1" smtClean="0"/>
              <a:t>PoSITeams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09" y="1262063"/>
            <a:ext cx="4238183" cy="3335337"/>
          </a:xfrm>
        </p:spPr>
      </p:pic>
    </p:spTree>
    <p:extLst>
      <p:ext uri="{BB962C8B-B14F-4D97-AF65-F5344CB8AC3E}">
        <p14:creationId xmlns:p14="http://schemas.microsoft.com/office/powerpoint/2010/main" val="32710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Improve agent’s personal behaviour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8314" y="841277"/>
            <a:ext cx="8207374" cy="3756418"/>
          </a:xfrm>
        </p:spPr>
        <p:txBody>
          <a:bodyPr/>
          <a:lstStyle/>
          <a:p>
            <a:r>
              <a:rPr lang="en-GB" dirty="0" smtClean="0"/>
              <a:t>Initial configuration at its steady state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229231"/>
            <a:ext cx="7164288" cy="35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Improve agent’s personal behaviour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451763" y="841277"/>
                <a:ext cx="8207374" cy="3756418"/>
              </a:xfrm>
              <a:ln>
                <a:noFill/>
              </a:ln>
            </p:spPr>
            <p:txBody>
              <a:bodyPr/>
              <a:lstStyle/>
              <a:p>
                <a:r>
                  <a:rPr lang="en-GB" dirty="0" smtClean="0"/>
                  <a:t>Optimizing Adam: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emotional sensitivity 1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b="1" dirty="0" smtClean="0"/>
                  <a:t> 0, extroversion 1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b="1" dirty="0" smtClean="0"/>
                  <a:t> 1</a:t>
                </a:r>
              </a:p>
              <a:p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451763" y="841277"/>
                <a:ext cx="8207374" cy="3756418"/>
              </a:xfrm>
              <a:blipFill rotWithShape="0">
                <a:blip r:embed="rId2"/>
                <a:stretch>
                  <a:fillRect l="-2006" t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6" y="1621841"/>
            <a:ext cx="7164288" cy="35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Operations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Systems Thinking in organization</a:t>
            </a:r>
          </a:p>
          <a:p>
            <a:pPr lvl="1" indent="0">
              <a:buNone/>
            </a:pPr>
            <a:r>
              <a:rPr lang="en-GB" dirty="0" smtClean="0"/>
              <a:t>- Organizational learning</a:t>
            </a:r>
          </a:p>
          <a:p>
            <a:pPr lvl="1" indent="0">
              <a:buNone/>
            </a:pPr>
            <a:r>
              <a:rPr lang="en-GB" dirty="0" smtClean="0"/>
              <a:t>- Peter </a:t>
            </a:r>
            <a:r>
              <a:rPr lang="en-GB" dirty="0" err="1" smtClean="0"/>
              <a:t>Senge</a:t>
            </a:r>
            <a:r>
              <a:rPr lang="en-GB" dirty="0" smtClean="0"/>
              <a:t>: The Fifth Discipline (1990)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Systems Intelligence, </a:t>
            </a:r>
            <a:r>
              <a:rPr lang="en-GB" dirty="0" err="1" smtClean="0"/>
              <a:t>Raimo</a:t>
            </a:r>
            <a:r>
              <a:rPr lang="en-GB" dirty="0" smtClean="0"/>
              <a:t> P. </a:t>
            </a:r>
            <a:r>
              <a:rPr lang="en-GB" dirty="0" err="1" smtClean="0"/>
              <a:t>Hämäläinen</a:t>
            </a:r>
            <a:r>
              <a:rPr lang="en-GB" dirty="0" smtClean="0"/>
              <a:t> and </a:t>
            </a:r>
            <a:r>
              <a:rPr lang="en-GB" dirty="0" err="1" smtClean="0"/>
              <a:t>Esa</a:t>
            </a:r>
            <a:r>
              <a:rPr lang="en-GB" dirty="0" smtClean="0"/>
              <a:t> Saarinen (2004)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Positive psychology, Barbara Fredrickson (1998)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Affective computing, Rosalind Picard (1997)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6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Improve agent’s personal behaviour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451763" y="841277"/>
                <a:ext cx="8207374" cy="3756418"/>
              </a:xfrm>
              <a:ln>
                <a:noFill/>
              </a:ln>
            </p:spPr>
            <p:txBody>
              <a:bodyPr/>
              <a:lstStyle/>
              <a:p>
                <a:r>
                  <a:rPr lang="en-GB" dirty="0" smtClean="0"/>
                  <a:t>Re-optimizing Adam: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emotional sensitivity 0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b="1" dirty="0" smtClean="0"/>
                  <a:t> 1, extroversion 1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b="1" dirty="0" smtClean="0"/>
                  <a:t> 1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solution identical to initial negative steady state</a:t>
                </a:r>
                <a:endParaRPr lang="en-GB" b="1" dirty="0" smtClean="0"/>
              </a:p>
              <a:p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451763" y="841277"/>
                <a:ext cx="8207374" cy="3756418"/>
              </a:xfrm>
              <a:blipFill rotWithShape="0">
                <a:blip r:embed="rId2"/>
                <a:stretch>
                  <a:fillRect l="-2006" t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6" y="1993404"/>
            <a:ext cx="7164288" cy="35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Improve team behaviour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1763" y="841277"/>
            <a:ext cx="8207374" cy="3756418"/>
          </a:xfrm>
          <a:ln>
            <a:noFill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Cecilia is the leader of two teams, A and </a:t>
            </a:r>
            <a:r>
              <a:rPr lang="en-GB" dirty="0" smtClean="0"/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different </a:t>
            </a:r>
            <a:r>
              <a:rPr lang="en-GB" dirty="0"/>
              <a:t>agent characteristics, </a:t>
            </a:r>
            <a:r>
              <a:rPr lang="en-GB" dirty="0" smtClean="0"/>
              <a:t>Albert </a:t>
            </a:r>
            <a:r>
              <a:rPr lang="en-GB" dirty="0"/>
              <a:t>and Cecilia are the most positive and negative </a:t>
            </a:r>
            <a:r>
              <a:rPr lang="en-GB" dirty="0" smtClean="0"/>
              <a:t>agents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strong connections within and weak between teams enforced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91000"/>
            <a:ext cx="6480720" cy="32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Improve team behaviour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1763" y="841277"/>
            <a:ext cx="8207374" cy="3756418"/>
          </a:xfrm>
          <a:ln>
            <a:noFill/>
          </a:ln>
        </p:spPr>
        <p:txBody>
          <a:bodyPr/>
          <a:lstStyle/>
          <a:p>
            <a:r>
              <a:rPr lang="en-GB" dirty="0" smtClean="0"/>
              <a:t>Optimize all the agent and team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minimize </a:t>
            </a:r>
            <a:r>
              <a:rPr lang="en-GB" dirty="0"/>
              <a:t>negativity bias, </a:t>
            </a:r>
            <a:r>
              <a:rPr lang="en-GB" dirty="0" smtClean="0"/>
              <a:t>maximize </a:t>
            </a:r>
            <a:r>
              <a:rPr lang="en-GB" dirty="0"/>
              <a:t>general positivity, </a:t>
            </a:r>
            <a:r>
              <a:rPr lang="en-GB" dirty="0" smtClean="0"/>
              <a:t>many strong connections</a:t>
            </a:r>
            <a:r>
              <a:rPr lang="en-GB" dirty="0"/>
              <a:t> </a:t>
            </a:r>
            <a:r>
              <a:rPr lang="en-GB" dirty="0" smtClean="0"/>
              <a:t>between agents</a:t>
            </a:r>
            <a:endParaRPr lang="en-GB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905627"/>
            <a:ext cx="7164288" cy="35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Improve team behaviour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1763" y="841277"/>
            <a:ext cx="8207374" cy="3756418"/>
          </a:xfrm>
          <a:ln>
            <a:noFill/>
          </a:ln>
        </p:spPr>
        <p:txBody>
          <a:bodyPr/>
          <a:lstStyle/>
          <a:p>
            <a:r>
              <a:rPr lang="en-GB" dirty="0" smtClean="0"/>
              <a:t>Changing behaviour requires effort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set costs for changing behaviour and optimize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Albert has a central role in spreading positivity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Cecilia’s role is diminished</a:t>
            </a:r>
          </a:p>
          <a:p>
            <a:endParaRPr lang="en-GB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05372"/>
            <a:ext cx="6603819" cy="32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Improve team 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1763" y="841277"/>
            <a:ext cx="8207374" cy="3756418"/>
          </a:xfrm>
          <a:ln>
            <a:noFill/>
          </a:ln>
        </p:spPr>
        <p:txBody>
          <a:bodyPr/>
          <a:lstStyle/>
          <a:p>
            <a:r>
              <a:rPr lang="en-GB" dirty="0" smtClean="0"/>
              <a:t>Optimizing only connections between agents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/>
              <a:t>Connections from Cecilia minimized, avoid spreading negativity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4" y="1921396"/>
            <a:ext cx="7164288" cy="35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212"/>
            <a:ext cx="8207375" cy="996498"/>
          </a:xfrm>
        </p:spPr>
        <p:txBody>
          <a:bodyPr/>
          <a:lstStyle/>
          <a:p>
            <a:r>
              <a:rPr lang="en-GB" dirty="0" smtClean="0"/>
              <a:t>Adding a new team member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1763" y="841277"/>
            <a:ext cx="8207374" cy="3756418"/>
          </a:xfrm>
          <a:ln>
            <a:noFill/>
          </a:ln>
        </p:spPr>
        <p:txBody>
          <a:bodyPr/>
          <a:lstStyle/>
          <a:p>
            <a:r>
              <a:rPr lang="en-GB" dirty="0"/>
              <a:t>Brian is added </a:t>
            </a:r>
            <a:r>
              <a:rPr lang="en-GB" dirty="0" smtClean="0"/>
              <a:t>to </a:t>
            </a:r>
            <a:r>
              <a:rPr lang="en-GB" dirty="0"/>
              <a:t>team B and optimized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high </a:t>
            </a:r>
            <a:r>
              <a:rPr lang="en-GB" dirty="0"/>
              <a:t>general positivity and extroversion, low negativity bias and emotional </a:t>
            </a:r>
            <a:r>
              <a:rPr lang="en-GB" dirty="0" smtClean="0"/>
              <a:t>sensitivity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strong outgoing and weak incoming connections</a:t>
            </a:r>
            <a:endParaRPr lang="en-GB" b="1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78" y="2281436"/>
            <a:ext cx="6696744" cy="33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Purpose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Engage </a:t>
            </a:r>
            <a:r>
              <a:rPr lang="en-GB" dirty="0"/>
              <a:t>the user in reﬂective thought-processes and facilitate seeing the system as a </a:t>
            </a:r>
            <a:r>
              <a:rPr lang="en-GB" dirty="0" smtClean="0"/>
              <a:t>whole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Let the user recognize herself as an active part of the </a:t>
            </a:r>
            <a:r>
              <a:rPr lang="en-GB" dirty="0" smtClean="0"/>
              <a:t>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Demonstrate systemic </a:t>
            </a:r>
            <a:r>
              <a:rPr lang="en-GB" dirty="0" smtClean="0"/>
              <a:t>effects </a:t>
            </a:r>
            <a:r>
              <a:rPr lang="en-GB" dirty="0"/>
              <a:t>of </a:t>
            </a:r>
            <a:r>
              <a:rPr lang="en-GB" dirty="0" smtClean="0"/>
              <a:t>different </a:t>
            </a:r>
            <a:r>
              <a:rPr lang="en-GB" dirty="0"/>
              <a:t>behavioural and structural changes that can occur in </a:t>
            </a:r>
            <a:r>
              <a:rPr lang="en-GB" dirty="0" smtClean="0"/>
              <a:t>organizations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Support systems intelligent behaviour in </a:t>
            </a:r>
            <a:r>
              <a:rPr lang="en-GB" dirty="0" smtClean="0"/>
              <a:t>organizations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tool for developing systems intelligence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17.8.2015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Future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Testing the simulator in real-world </a:t>
            </a:r>
            <a:r>
              <a:rPr lang="en-GB" dirty="0" smtClean="0"/>
              <a:t>organizations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Evaluate if </a:t>
            </a:r>
            <a:r>
              <a:rPr lang="en-GB" dirty="0" err="1"/>
              <a:t>PoSITeams</a:t>
            </a:r>
            <a:r>
              <a:rPr lang="en-GB" dirty="0"/>
              <a:t> can improve SI in real </a:t>
            </a:r>
            <a:r>
              <a:rPr lang="en-GB" dirty="0" smtClean="0"/>
              <a:t>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Validation </a:t>
            </a:r>
            <a:r>
              <a:rPr lang="en-GB" dirty="0" smtClean="0"/>
              <a:t>and development of </a:t>
            </a:r>
            <a:r>
              <a:rPr lang="en-GB" dirty="0"/>
              <a:t>the emotional contagion model 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Further development of the optimization routines and the simulator software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64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  <p:sp>
        <p:nvSpPr>
          <p:cNvPr id="48" name="Rectangle 23"/>
          <p:cNvSpPr>
            <a:spLocks noChangeArrowheads="1"/>
          </p:cNvSpPr>
          <p:nvPr/>
        </p:nvSpPr>
        <p:spPr bwMode="auto">
          <a:xfrm>
            <a:off x="468314" y="841276"/>
            <a:ext cx="8208142" cy="347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79312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Barsade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S. G., (2002). The ripple effect: Emotional contagion and its influence on group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behavior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Administrative Science Quarterly,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47(4):644-675.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Barsade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S. G., and Gibson, D. E. (1998). Group emotion: A view from top and bottom,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Research on managing groups and teams,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1:81-102.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Baumeister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R. F.,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Bratslavsky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E.,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Finkenauer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C., and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Vohs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K. D. (2001). Bad is stronger than good..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Review of general psychology,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5(4):323-370.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Bosse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T.,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Duell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R.,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Memon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 Z. A.,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Treur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J., and Van Der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Wal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C. N. (2009a). A multi-agent model for mutual absorption of emotions,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ECMS 2009,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 212-218.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Bosse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T.,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Duell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R.,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Memon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 Z. A.,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Treur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J., and Van Der </a:t>
            </a: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Wal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C. N. (2009b). A multi-agent model for emotion contagion spirals integrated within a supporting ambient agent model,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Principles of Practice in Multi-Agent Systems,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48-67.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Catalino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L. I., and Fredrickson, B. L. (2011). A Tuesday in the life of a flourisher: the role of positive emotional reactivity in optimal mental health,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Emotion,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11(4):938-950.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Fredrickson, B. L. (2001). The role of positive emotions in positive psychology: The broaden-and-build theory of positive emotions,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American psychologist,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56(3):218-226.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Fredrickson, B. L. (2013). Updated thinking on positivity ratios,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American Psychologist,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68:814-822.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Fredrickson, B. L., and Joiner, T. (2002). Positive emotions trigger upward spirals toward emotional well-being, </a:t>
            </a:r>
            <a:r>
              <a:rPr kumimoji="0" lang="en-GB" alt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Psychological science, </a:t>
            </a:r>
            <a:r>
              <a: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13(2):172-175.</a:t>
            </a:r>
            <a:endParaRPr kumimoji="0" lang="en-GB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754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  <p:sp>
        <p:nvSpPr>
          <p:cNvPr id="48" name="Rectangle 23"/>
          <p:cNvSpPr>
            <a:spLocks noChangeArrowheads="1"/>
          </p:cNvSpPr>
          <p:nvPr/>
        </p:nvSpPr>
        <p:spPr bwMode="auto">
          <a:xfrm>
            <a:off x="468314" y="830243"/>
            <a:ext cx="8208142" cy="36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79312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Fredrickson, B. L., and </a:t>
            </a:r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Losada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M. F. (2005). Positive affect and the complex dynamics of human flourishing,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American Psychologist,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60(7):678-686.</a:t>
            </a:r>
            <a:endParaRPr lang="en-GB" altLang="en-US" sz="600" dirty="0"/>
          </a:p>
          <a:p>
            <a:pPr lvl="0" defTabSz="914400"/>
            <a:r>
              <a:rPr lang="en-GB" altLang="en-US" sz="1200" dirty="0" err="1" smtClean="0">
                <a:latin typeface="Times" panose="02020603050405020304" pitchFamily="18" charset="0"/>
                <a:ea typeface="Times New Roman" panose="02020603050405020304" pitchFamily="18" charset="0"/>
              </a:rPr>
              <a:t>Gottman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J. M. (2002).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The mathematics of marriage: Dynamic nonlinear models.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MIT Press, Cambridge.</a:t>
            </a:r>
            <a:endParaRPr lang="en-GB" altLang="en-US" sz="600" dirty="0"/>
          </a:p>
          <a:p>
            <a:pPr lvl="0" defTabSz="914400"/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Hämäläinen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R. P., Jones, R., and Saarinen, E. (2014).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Being Better </a:t>
            </a:r>
            <a:r>
              <a:rPr lang="en-GB" altLang="en-US" sz="1200" i="1" dirty="0" err="1">
                <a:latin typeface="Times" panose="02020603050405020304" pitchFamily="18" charset="0"/>
                <a:ea typeface="Times New Roman" panose="02020603050405020304" pitchFamily="18" charset="0"/>
              </a:rPr>
              <a:t>Better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 - Living with Systems Intelligence,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Aalto University Publications, CROSSOVER 4/2014,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Helsinki.</a:t>
            </a:r>
            <a:endParaRPr lang="en-GB" altLang="en-US" sz="600" dirty="0"/>
          </a:p>
          <a:p>
            <a:pPr lvl="0" defTabSz="914400"/>
            <a:r>
              <a:rPr lang="en-GB" altLang="en-US" sz="1200" dirty="0" err="1" smtClean="0">
                <a:latin typeface="Times" panose="02020603050405020304" pitchFamily="18" charset="0"/>
                <a:ea typeface="Times New Roman" panose="02020603050405020304" pitchFamily="18" charset="0"/>
              </a:rPr>
              <a:t>Hoogendoorn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M., </a:t>
            </a:r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Treur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J., Van Der </a:t>
            </a:r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Wal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C. N., and Van </a:t>
            </a:r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Wissen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A. (2011). Agent-based modelling of the emergence of collective states based on contagion of individual states in groups,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Transactions on computational collective intelligence,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3:152-179.</a:t>
            </a:r>
            <a:endParaRPr lang="en-GB" altLang="en-US" sz="600" dirty="0"/>
          </a:p>
          <a:p>
            <a:pPr lvl="0" defTabSz="914400"/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Losada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M., and </a:t>
            </a:r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Heaphy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E. (2004). The role of positivity and connectivity in the performance of business teams a nonlinear dynamics model,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American </a:t>
            </a:r>
            <a:r>
              <a:rPr lang="en-GB" altLang="en-US" sz="1200" i="1" dirty="0" err="1">
                <a:latin typeface="Times" panose="02020603050405020304" pitchFamily="18" charset="0"/>
                <a:ea typeface="Times New Roman" panose="02020603050405020304" pitchFamily="18" charset="0"/>
              </a:rPr>
              <a:t>Behavioral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 Scientist,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47(6):740-765.</a:t>
            </a:r>
            <a:endParaRPr lang="en-GB" altLang="en-US" sz="600" dirty="0"/>
          </a:p>
          <a:p>
            <a:pPr lvl="0" defTabSz="914400"/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Rozin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P., and </a:t>
            </a:r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Royzman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E. B. (2001). Negativity bias, negativity dominance, and contagion,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Personality and social psychology review,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5(4):296-320.</a:t>
            </a:r>
            <a:endParaRPr lang="en-GB" altLang="en-US" sz="600" dirty="0"/>
          </a:p>
          <a:p>
            <a:pPr lvl="0" defTabSz="914400"/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Saarinen, E., and </a:t>
            </a:r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Hämäläinen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R. P. (2007). Systems intelligence: Connecting engineering thinking with human sensitivity,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Systems intelligence in leadership and everyday life,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51-78.</a:t>
            </a:r>
            <a:endParaRPr lang="en-GB" altLang="en-US" sz="600" dirty="0"/>
          </a:p>
          <a:p>
            <a:pPr lvl="0" defTabSz="914400"/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Senge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P. (1990).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The fifth discipline: The art and practice of the learning organization,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Doubleday Currency, New York.</a:t>
            </a:r>
            <a:endParaRPr lang="en-GB" altLang="en-US" sz="600" dirty="0"/>
          </a:p>
          <a:p>
            <a:pPr lvl="0" defTabSz="914400"/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Waugh, C. E., and Fredrickson, B. L. (2006). Nice to know you: Positive emotions, self-other overlap, and complex understanding in the formation of a new relationship.,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The Journal of Positive Psychology,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1(2):93-106.</a:t>
            </a:r>
            <a:endParaRPr lang="en-GB" altLang="en-US" sz="600" dirty="0"/>
          </a:p>
          <a:p>
            <a:pPr lvl="0" defTabSz="914400"/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Whelan, D. C., and </a:t>
            </a:r>
            <a:r>
              <a:rPr lang="en-GB" altLang="en-US" sz="1200" dirty="0" err="1">
                <a:latin typeface="Times" panose="02020603050405020304" pitchFamily="18" charset="0"/>
                <a:ea typeface="Times New Roman" panose="02020603050405020304" pitchFamily="18" charset="0"/>
              </a:rPr>
              <a:t>Zelenski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, J. M. (2012). Experimental evidence that positive moods cause sociability, </a:t>
            </a:r>
            <a:r>
              <a:rPr lang="en-GB" altLang="en-US" sz="1200" i="1" dirty="0">
                <a:latin typeface="Times" panose="02020603050405020304" pitchFamily="18" charset="0"/>
                <a:ea typeface="Times New Roman" panose="02020603050405020304" pitchFamily="18" charset="0"/>
              </a:rPr>
              <a:t>Social Psychological and Personality Science, </a:t>
            </a:r>
            <a:r>
              <a:rPr lang="en-GB" altLang="en-US" sz="1200" dirty="0">
                <a:latin typeface="Times" panose="02020603050405020304" pitchFamily="18" charset="0"/>
                <a:ea typeface="Times New Roman" panose="02020603050405020304" pitchFamily="18" charset="0"/>
              </a:rPr>
              <a:t>3(4):430-437.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610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Agent-Based Modelling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Agent Based Modelling (ABM) is </a:t>
            </a:r>
            <a:r>
              <a:rPr lang="en-GB" dirty="0" smtClean="0"/>
              <a:t>an actively </a:t>
            </a:r>
            <a:r>
              <a:rPr lang="en-GB" dirty="0"/>
              <a:t>growing </a:t>
            </a:r>
            <a:r>
              <a:rPr lang="en-GB" dirty="0" smtClean="0"/>
              <a:t>ﬁeld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Applications, e.g</a:t>
            </a:r>
            <a:r>
              <a:rPr lang="en-GB" dirty="0" smtClean="0"/>
              <a:t>.: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Information </a:t>
            </a:r>
            <a:r>
              <a:rPr lang="en-GB" dirty="0"/>
              <a:t>diﬀusion in social </a:t>
            </a:r>
            <a:r>
              <a:rPr lang="en-GB" dirty="0" smtClean="0"/>
              <a:t>networks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Emergence of social phenomena </a:t>
            </a:r>
            <a:endParaRPr lang="en-GB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Crowd behaviour (disasters, evacuations</a:t>
            </a:r>
            <a:r>
              <a:rPr lang="en-GB" dirty="0" smtClean="0"/>
              <a:t>)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Analysis of markets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565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br>
              <a:rPr lang="en-GB" dirty="0" smtClean="0"/>
            </a:br>
            <a:r>
              <a:rPr lang="en-GB" sz="2400" spc="0" dirty="0" smtClean="0"/>
              <a:t>Try the simulator at: http://systemsintelligence.aalto.fi/positeams</a:t>
            </a:r>
            <a:endParaRPr lang="en-GB" spc="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eemu.tiinanen@aalto.fi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9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Agent-Based Modelling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9082" y="1849388"/>
            <a:ext cx="8207374" cy="17399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Operations </a:t>
            </a:r>
            <a:r>
              <a:rPr lang="en-GB" dirty="0"/>
              <a:t>Research - the Science of Better - can also beneﬁt from the agent approach in improving the performance of social </a:t>
            </a:r>
            <a:r>
              <a:rPr lang="en-GB" dirty="0" smtClean="0"/>
              <a:t>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We have developed </a:t>
            </a:r>
            <a:r>
              <a:rPr lang="en-GB" dirty="0" err="1" smtClean="0"/>
              <a:t>PoSITeams</a:t>
            </a:r>
            <a:r>
              <a:rPr lang="en-GB" dirty="0" smtClean="0"/>
              <a:t>, a </a:t>
            </a:r>
            <a:r>
              <a:rPr lang="en-GB" dirty="0"/>
              <a:t>web-based organizational social </a:t>
            </a:r>
            <a:r>
              <a:rPr lang="en-GB" dirty="0" smtClean="0"/>
              <a:t>simulator </a:t>
            </a:r>
            <a:r>
              <a:rPr lang="en-GB" dirty="0"/>
              <a:t>with a focus on the effects of positivity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19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Simulating the effects of emotions in teams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Simulating positive and negative affect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Helps study how they influence people and groups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Illustrates behavioural effects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Supports personal and organizational decision making:</a:t>
            </a:r>
          </a:p>
          <a:p>
            <a:pPr marL="803700" lvl="2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How can I best adjust my behaviour to have a positive impact on my group</a:t>
            </a:r>
            <a:r>
              <a:rPr lang="en-GB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Bridging Positivity Research and Operations Research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Analysis and “optimization” of social behaviour in groups and organizations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22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Positivity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Broaden-and-build theory (Barbara Fredrickson, 1998): positive </a:t>
            </a:r>
            <a:r>
              <a:rPr lang="en-GB" dirty="0" smtClean="0"/>
              <a:t>emotions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broaden awareness </a:t>
            </a:r>
            <a:endParaRPr lang="en-GB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build cognitive, social, psychological, emotional and physical </a:t>
            </a:r>
            <a:r>
              <a:rPr lang="en-GB" dirty="0" smtClean="0"/>
              <a:t>resources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increase </a:t>
            </a:r>
            <a:r>
              <a:rPr lang="en-GB" dirty="0"/>
              <a:t>the ability to cope with negativity </a:t>
            </a:r>
            <a:endParaRPr lang="en-GB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can become a positive feedback loop towards emotional well-being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17.8.2015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Positivity ratio (P/N)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 ratio of positive to negative </a:t>
            </a:r>
            <a:r>
              <a:rPr lang="en-GB" dirty="0" smtClean="0"/>
              <a:t>affect </a:t>
            </a:r>
            <a:r>
              <a:rPr lang="en-GB" dirty="0"/>
              <a:t>(P/N</a:t>
            </a:r>
            <a:r>
              <a:rPr lang="en-GB" dirty="0" smtClean="0"/>
              <a:t>):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inﬂuences </a:t>
            </a:r>
            <a:r>
              <a:rPr lang="en-GB" dirty="0" smtClean="0"/>
              <a:t>behaviour</a:t>
            </a:r>
          </a:p>
          <a:p>
            <a:pPr marL="803700" lvl="2" indent="-342900">
              <a:buFont typeface="Arial" panose="020B0604020202020204" pitchFamily="34" charset="0"/>
              <a:buChar char="•"/>
            </a:pPr>
            <a:r>
              <a:rPr lang="en-GB" dirty="0"/>
              <a:t>people with high P/N </a:t>
            </a:r>
            <a:r>
              <a:rPr lang="en-GB" dirty="0" smtClean="0"/>
              <a:t>“ﬂourish”, Fredrickson (2004)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increases </a:t>
            </a:r>
            <a:r>
              <a:rPr lang="en-GB" dirty="0"/>
              <a:t>the performance of social groups</a:t>
            </a:r>
            <a:r>
              <a:rPr lang="en-GB" dirty="0" smtClean="0"/>
              <a:t>:</a:t>
            </a:r>
          </a:p>
          <a:p>
            <a:pPr marL="803700" lvl="2" indent="-342900">
              <a:buFont typeface="Arial" panose="020B0604020202020204" pitchFamily="34" charset="0"/>
              <a:buChar char="•"/>
            </a:pPr>
            <a:r>
              <a:rPr lang="en-GB" dirty="0"/>
              <a:t>eﬀective organizations, </a:t>
            </a:r>
            <a:r>
              <a:rPr lang="en-GB" dirty="0" err="1"/>
              <a:t>Losada</a:t>
            </a:r>
            <a:r>
              <a:rPr lang="en-GB" dirty="0"/>
              <a:t> (2004) </a:t>
            </a:r>
            <a:endParaRPr lang="en-GB" dirty="0" smtClean="0"/>
          </a:p>
          <a:p>
            <a:pPr marL="803700" lvl="2" indent="-342900">
              <a:buFont typeface="Arial" panose="020B0604020202020204" pitchFamily="34" charset="0"/>
              <a:buChar char="•"/>
            </a:pPr>
            <a:r>
              <a:rPr lang="en-GB" dirty="0"/>
              <a:t>successful marriages, </a:t>
            </a:r>
            <a:r>
              <a:rPr lang="en-GB" dirty="0" err="1"/>
              <a:t>Gottman</a:t>
            </a:r>
            <a:r>
              <a:rPr lang="en-GB" dirty="0"/>
              <a:t> </a:t>
            </a:r>
            <a:r>
              <a:rPr lang="en-GB" dirty="0" smtClean="0"/>
              <a:t>(2002)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increases the number of strong connections in the </a:t>
            </a:r>
            <a:r>
              <a:rPr lang="en-GB" dirty="0" smtClean="0"/>
              <a:t>team, </a:t>
            </a:r>
            <a:r>
              <a:rPr lang="en-GB" dirty="0" err="1" smtClean="0"/>
              <a:t>Losada</a:t>
            </a:r>
            <a:r>
              <a:rPr lang="en-GB" dirty="0" smtClean="0"/>
              <a:t> (2004)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17.8.2015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Systems Intelligence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Ability to act intelligently within complex systems involving interaction and </a:t>
            </a:r>
            <a:r>
              <a:rPr lang="en-GB" dirty="0" smtClean="0"/>
              <a:t>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Introduced in 2004 by </a:t>
            </a:r>
            <a:r>
              <a:rPr lang="en-GB" dirty="0" err="1"/>
              <a:t>Raimo</a:t>
            </a:r>
            <a:r>
              <a:rPr lang="en-GB" dirty="0"/>
              <a:t> P. </a:t>
            </a:r>
            <a:r>
              <a:rPr lang="en-GB" dirty="0" err="1"/>
              <a:t>Hämäläinen</a:t>
            </a:r>
            <a:r>
              <a:rPr lang="en-GB" dirty="0"/>
              <a:t> and </a:t>
            </a:r>
            <a:r>
              <a:rPr lang="en-GB" dirty="0" err="1"/>
              <a:t>Esa</a:t>
            </a:r>
            <a:r>
              <a:rPr lang="en-GB" dirty="0"/>
              <a:t> Saarinen in Aalto </a:t>
            </a:r>
            <a:r>
              <a:rPr lang="en-GB" dirty="0" smtClean="0"/>
              <a:t>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Our focus: 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The structure of the system and the agents’ ability to act intelligently in the system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Seeing and using leverage points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60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eight dimensions of SI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77" y="1262063"/>
            <a:ext cx="6476447" cy="33353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17.8.2015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0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lto University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SCI_EN</Template>
  <TotalTime>0</TotalTime>
  <Words>1502</Words>
  <Application>Microsoft Office PowerPoint</Application>
  <PresentationFormat>On-screen Show (16:10)</PresentationFormat>
  <Paragraphs>216</Paragraphs>
  <Slides>30</Slides>
  <Notes>11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Cambria Math</vt:lpstr>
      <vt:lpstr>Courier New</vt:lpstr>
      <vt:lpstr>Georgia</vt:lpstr>
      <vt:lpstr>Lucida Grande</vt:lpstr>
      <vt:lpstr>Times</vt:lpstr>
      <vt:lpstr>Times New Roman</vt:lpstr>
      <vt:lpstr>ヒラギノ角ゴ Pro W3</vt:lpstr>
      <vt:lpstr>Aalto University</vt:lpstr>
      <vt:lpstr>ISSS2015 Berlin, Germany : August 2-7, 2015       PoSITeams Positive Systems Intelligent Teams an Agent-Based Simulator for Studying Group Behaviour</vt:lpstr>
      <vt:lpstr>Background</vt:lpstr>
      <vt:lpstr>Agent-Based Modelling</vt:lpstr>
      <vt:lpstr>Agent-Based Modelling</vt:lpstr>
      <vt:lpstr>Simulating the effects of emotions in teams</vt:lpstr>
      <vt:lpstr>Positivity</vt:lpstr>
      <vt:lpstr>Positivity ratio (P/N)</vt:lpstr>
      <vt:lpstr>Systems Intelligence</vt:lpstr>
      <vt:lpstr>The eight dimensions of SI</vt:lpstr>
      <vt:lpstr>Systems Intelligence</vt:lpstr>
      <vt:lpstr>Emotional Contagion Model</vt:lpstr>
      <vt:lpstr>Emotional Contagion Model</vt:lpstr>
      <vt:lpstr>Broaden-and-build extension</vt:lpstr>
      <vt:lpstr>Interactive use of PoSITeams</vt:lpstr>
      <vt:lpstr>Improving team behaviour</vt:lpstr>
      <vt:lpstr>PowerPoint Presentation</vt:lpstr>
      <vt:lpstr>Using PoSITeams</vt:lpstr>
      <vt:lpstr>Improve agent’s personal behaviour</vt:lpstr>
      <vt:lpstr>Improve agent’s personal behaviour</vt:lpstr>
      <vt:lpstr>Improve agent’s personal behaviour</vt:lpstr>
      <vt:lpstr>Improve team behaviour</vt:lpstr>
      <vt:lpstr>Improve team behaviour</vt:lpstr>
      <vt:lpstr>Improve team behaviour</vt:lpstr>
      <vt:lpstr>Improve team structure</vt:lpstr>
      <vt:lpstr>Adding a new team member</vt:lpstr>
      <vt:lpstr>Purpose</vt:lpstr>
      <vt:lpstr>Future work</vt:lpstr>
      <vt:lpstr>References</vt:lpstr>
      <vt:lpstr>References</vt:lpstr>
      <vt:lpstr>Thank you! Try the simulator at: http://systemsintelligence.aalto.fi/positeams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2015-08-04T11:54:57Z</dcterms:created>
  <dcterms:modified xsi:type="dcterms:W3CDTF">2015-08-17T10:21:37Z</dcterms:modified>
</cp:coreProperties>
</file>